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</p:sldMasterIdLst>
  <p:sldIdLst>
    <p:sldId id="256" r:id="rId5"/>
  </p:sldIdLst>
  <p:sldSz cx="6858000" cy="9144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10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74"/>
            <a:ext cx="5829300" cy="1960033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5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4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4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5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92" y="364074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5" y="1913474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80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8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41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38E80-41E4-425C-BC9D-F4E5F576DA24}" type="datetimeFigureOut">
              <a:rPr lang="fr-FR" smtClean="0"/>
              <a:pPr/>
              <a:t>23/02/2023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41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41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A145D-0AEF-4410-AD50-99EC038ED04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scription@afci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038D58-998F-45B8-876F-06DCFEC3A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42" y="1261308"/>
            <a:ext cx="1319254" cy="99013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13397" y="438690"/>
            <a:ext cx="60212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chemeClr val="tx2"/>
                </a:solidFill>
              </a:rPr>
              <a:t>La durée et l’aménagement du temps de travail </a:t>
            </a:r>
          </a:p>
          <a:p>
            <a:pPr algn="ctr"/>
            <a:r>
              <a:rPr lang="fr-FR" sz="1900" b="1" dirty="0">
                <a:solidFill>
                  <a:schemeClr val="tx2"/>
                </a:solidFill>
              </a:rPr>
              <a:t>dans les industries chimiques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15056" y="4784443"/>
            <a:ext cx="2845576" cy="1224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i="1" u="sng" dirty="0"/>
              <a:t>Public visé</a:t>
            </a:r>
          </a:p>
          <a:p>
            <a:pPr marL="92075" indent="-92075">
              <a:buFont typeface="Arial" pitchFamily="34" charset="0"/>
              <a:buChar char="•"/>
            </a:pPr>
            <a:r>
              <a:rPr lang="fr-FR" sz="1000" dirty="0"/>
              <a:t>Gestionnaire du personnel  (RH / DRH/ Assistant RH)</a:t>
            </a:r>
          </a:p>
          <a:p>
            <a:pPr marL="92075" indent="-92075">
              <a:buFont typeface="Arial" pitchFamily="34" charset="0"/>
              <a:buChar char="•"/>
            </a:pPr>
            <a:r>
              <a:rPr lang="fr-FR" sz="1000" dirty="0"/>
              <a:t>Cadre dirigeant</a:t>
            </a:r>
          </a:p>
          <a:p>
            <a:pPr marL="92075" indent="-92075">
              <a:buFont typeface="Arial" pitchFamily="34" charset="0"/>
              <a:buChar char="•"/>
            </a:pPr>
            <a:r>
              <a:rPr lang="fr-FR" sz="1000" dirty="0"/>
              <a:t>2 personnes au plus de la même entreprise par session</a:t>
            </a:r>
          </a:p>
          <a:p>
            <a:pPr marL="92075" indent="-92075">
              <a:buFont typeface="Arial" pitchFamily="34" charset="0"/>
              <a:buChar char="•"/>
            </a:pPr>
            <a:r>
              <a:rPr lang="fr-FR" sz="1000" dirty="0"/>
              <a:t>13 personnes maximum par session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33056" y="3760515"/>
            <a:ext cx="2808576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i="1" u="sng" dirty="0"/>
              <a:t>Animation</a:t>
            </a:r>
          </a:p>
          <a:p>
            <a:r>
              <a:rPr lang="fr-FR" sz="1200" b="1" dirty="0"/>
              <a:t>Tiphaine Lecoeur</a:t>
            </a:r>
          </a:p>
          <a:p>
            <a:r>
              <a:rPr lang="fr-FR" sz="1000" dirty="0"/>
              <a:t>Responsable du Département Social</a:t>
            </a:r>
          </a:p>
          <a:p>
            <a:r>
              <a:rPr lang="fr-FR" sz="1000" dirty="0"/>
              <a:t>et Relations Humaines</a:t>
            </a:r>
          </a:p>
          <a:p>
            <a:r>
              <a:rPr lang="fr-FR" sz="1000" dirty="0"/>
              <a:t>de  FRANCE CHIMIE Ile‐de‐France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59117" y="2786148"/>
            <a:ext cx="3601932" cy="44781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br>
              <a:rPr lang="fr-FR" sz="1000" b="1" dirty="0"/>
            </a:br>
            <a:r>
              <a:rPr lang="fr-FR" sz="1000" b="1" dirty="0"/>
              <a:t>CHAPITRE 1 : Travail effectif et horaire normal affiché</a:t>
            </a:r>
            <a:endParaRPr lang="fr-FR" sz="1000" dirty="0"/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Définition du travail effectif (restauration, pause, habillage et déshabillage, douche, déplacement professionnel et trajet , astreinte)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Notion d’horaire normal affiché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fr-FR" sz="500" dirty="0"/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sz="1000" b="1" dirty="0"/>
              <a:t>CHAPITRE 2 : Horaire et repos</a:t>
            </a:r>
            <a:endParaRPr lang="fr-FR" sz="1000" dirty="0"/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Horaire et repos journalier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Horaire et repos hebdomadaire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fr-FR" sz="500" dirty="0"/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sz="1000" b="1" dirty="0"/>
              <a:t>CHAPITRE 3 : Décompte et paiement des heures supplémentaires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Modalités de décompte du temps de travail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Calcul et paiement des heures supplémentaires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fr-FR" sz="500" dirty="0"/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sz="1000" b="1" dirty="0"/>
              <a:t>CHAPITRE 4 : Aménagement du temps de travail dans la CCNIC</a:t>
            </a:r>
            <a:endParaRPr lang="fr-FR" sz="1000" dirty="0"/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Travail de nuit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Travail par cycle en continu et semi-continu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Journée de réduction du temps de travail (JRTT)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Modulation et annualisation du temps de travail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fr-FR" sz="500" dirty="0"/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sz="1000" b="1" dirty="0"/>
              <a:t>CHAPITRE 5 : Forfait cadre et non cadre</a:t>
            </a:r>
            <a:endParaRPr lang="fr-FR" sz="1000" dirty="0"/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Forfait sans référence horaire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Forfait heures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000" dirty="0"/>
              <a:t>Forfait jours</a:t>
            </a:r>
            <a:br>
              <a:rPr lang="fr-FR" sz="1000" dirty="0"/>
            </a:br>
            <a:endParaRPr lang="fr-FR" sz="1000" dirty="0"/>
          </a:p>
        </p:txBody>
      </p:sp>
      <p:sp>
        <p:nvSpPr>
          <p:cNvPr id="24" name="Organigramme : Connecteur 23"/>
          <p:cNvSpPr/>
          <p:nvPr/>
        </p:nvSpPr>
        <p:spPr>
          <a:xfrm rot="5400000">
            <a:off x="150668" y="8186966"/>
            <a:ext cx="432048" cy="476203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32656" y="-47865"/>
            <a:ext cx="1790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Formation</a:t>
            </a:r>
          </a:p>
        </p:txBody>
      </p:sp>
      <p:grpSp>
        <p:nvGrpSpPr>
          <p:cNvPr id="42" name="Groupe 41"/>
          <p:cNvGrpSpPr/>
          <p:nvPr/>
        </p:nvGrpSpPr>
        <p:grpSpPr>
          <a:xfrm>
            <a:off x="260648" y="323528"/>
            <a:ext cx="504056" cy="2088232"/>
            <a:chOff x="764704" y="683568"/>
            <a:chExt cx="504056" cy="2088232"/>
          </a:xfrm>
          <a:solidFill>
            <a:schemeClr val="tx2"/>
          </a:solidFill>
        </p:grpSpPr>
        <p:sp>
          <p:nvSpPr>
            <p:cNvPr id="39" name="Rectangle 38"/>
            <p:cNvSpPr/>
            <p:nvPr/>
          </p:nvSpPr>
          <p:spPr>
            <a:xfrm>
              <a:off x="764704" y="683568"/>
              <a:ext cx="504056" cy="20882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836712" y="755576"/>
              <a:ext cx="352982" cy="193899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S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O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C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I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A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L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4" name="Connecteur droit 53"/>
          <p:cNvCxnSpPr/>
          <p:nvPr/>
        </p:nvCxnSpPr>
        <p:spPr>
          <a:xfrm>
            <a:off x="260648" y="323528"/>
            <a:ext cx="6588000" cy="0"/>
          </a:xfrm>
          <a:prstGeom prst="line">
            <a:avLst/>
          </a:prstGeom>
          <a:ln w="603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3933056" y="2794608"/>
            <a:ext cx="2764924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b="1" i="1" u="sng" dirty="0"/>
              <a:t>Objectifs </a:t>
            </a:r>
          </a:p>
          <a:p>
            <a:r>
              <a:rPr lang="fr-FR" sz="1000" dirty="0"/>
              <a:t>Maîtriser les dispositifs légaux et réglementaires sur la durée et l’aménagement du temps de travail dans le cadre de la Convention Collective Nationale des Industries Chimiques 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2065389" y="1308872"/>
            <a:ext cx="4392487" cy="11387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</a:rPr>
              <a:t>Jeudi 29 juin 2023</a:t>
            </a:r>
          </a:p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Présentiel à Puteaux (92)</a:t>
            </a:r>
          </a:p>
          <a:p>
            <a:pPr algn="ctr"/>
            <a:r>
              <a:rPr lang="fr-FR" sz="1600" dirty="0">
                <a:solidFill>
                  <a:schemeClr val="accent1">
                    <a:lumMod val="75000"/>
                  </a:schemeClr>
                </a:solidFill>
              </a:rPr>
              <a:t>7 heures de formation 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</a:rPr>
              <a:t>8h45-17h30</a:t>
            </a: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accent1">
                    <a:lumMod val="75000"/>
                  </a:schemeClr>
                </a:solidFill>
              </a:rPr>
              <a:t>avec pause pour le déjeuner</a:t>
            </a: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933056" y="6084168"/>
            <a:ext cx="2793168" cy="8925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i="1" u="sng" dirty="0"/>
              <a:t>Tarifs par participant</a:t>
            </a:r>
          </a:p>
          <a:p>
            <a:r>
              <a:rPr lang="fr-FR" sz="1000" dirty="0"/>
              <a:t>Adhérent FRANCE CHIMIE IDF/Centre-Val de Loire – </a:t>
            </a:r>
            <a:r>
              <a:rPr lang="fr-FR" sz="1000" dirty="0" err="1"/>
              <a:t>Afise</a:t>
            </a:r>
            <a:r>
              <a:rPr lang="fr-FR" sz="1000" dirty="0"/>
              <a:t> : 510 € HT</a:t>
            </a:r>
          </a:p>
          <a:p>
            <a:r>
              <a:rPr lang="fr-FR" sz="1000" dirty="0"/>
              <a:t>Non adhérent FRANCE CHIMIE IDF/CVL-AFISE : 700 € HT  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3933056" y="7540525"/>
            <a:ext cx="283331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i="1" u="sng" dirty="0"/>
              <a:t>Evaluation/sanction de la formation</a:t>
            </a:r>
          </a:p>
          <a:p>
            <a:r>
              <a:rPr lang="fr-FR" sz="1000" dirty="0"/>
              <a:t>Fiche de satisfaction fin de formation </a:t>
            </a:r>
          </a:p>
          <a:p>
            <a:r>
              <a:rPr lang="fr-FR" sz="1000" dirty="0"/>
              <a:t>Certificat de réalisation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59116" y="7308304"/>
            <a:ext cx="3601932" cy="7848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fr-FR" sz="1000" b="1" dirty="0"/>
              <a:t>+++ Moyens pédagogiques+++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fr-FR" sz="1000" dirty="0"/>
              <a:t>Des échanges de bonnes pratiques 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fr-FR" sz="1000" dirty="0"/>
              <a:t>entre professionnels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fr-FR" sz="1000" dirty="0"/>
              <a:t>Remise d’un manuel technique approfondi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876287" y="971600"/>
            <a:ext cx="10743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/>
              <a:t>Sous l’égide de  :</a:t>
            </a:r>
          </a:p>
        </p:txBody>
      </p:sp>
      <p:cxnSp>
        <p:nvCxnSpPr>
          <p:cNvPr id="69" name="Connecteur droit 68"/>
          <p:cNvCxnSpPr/>
          <p:nvPr/>
        </p:nvCxnSpPr>
        <p:spPr>
          <a:xfrm>
            <a:off x="0" y="8172400"/>
            <a:ext cx="6858000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260648" y="2402468"/>
            <a:ext cx="1353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Programme</a:t>
            </a:r>
            <a:r>
              <a:rPr lang="fr-FR" dirty="0"/>
              <a:t> </a:t>
            </a:r>
          </a:p>
        </p:txBody>
      </p:sp>
      <p:sp>
        <p:nvSpPr>
          <p:cNvPr id="25" name="Organigramme : Connecteur 24"/>
          <p:cNvSpPr/>
          <p:nvPr/>
        </p:nvSpPr>
        <p:spPr>
          <a:xfrm rot="5400000">
            <a:off x="6534000" y="0"/>
            <a:ext cx="324000" cy="3240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8D8FBB-1C52-42C1-AF33-A5DFB6F4FD3C}"/>
              </a:ext>
            </a:extLst>
          </p:cNvPr>
          <p:cNvSpPr txBox="1"/>
          <p:nvPr/>
        </p:nvSpPr>
        <p:spPr>
          <a:xfrm>
            <a:off x="3915056" y="7047457"/>
            <a:ext cx="2845576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i="1" u="sng" dirty="0"/>
              <a:t>Durée</a:t>
            </a:r>
          </a:p>
          <a:p>
            <a:r>
              <a:rPr lang="fr-FR" sz="1000" dirty="0"/>
              <a:t>7 heures de formation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1B7CBB-9D68-7722-EF89-1A617D5A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216" y="8204566"/>
            <a:ext cx="1375456" cy="44072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0095-7399-1F2B-E8D4-C43659D82A85}"/>
              </a:ext>
            </a:extLst>
          </p:cNvPr>
          <p:cNvSpPr txBox="1"/>
          <p:nvPr/>
        </p:nvSpPr>
        <p:spPr>
          <a:xfrm>
            <a:off x="548680" y="8175899"/>
            <a:ext cx="561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Renseignements et inscriptions :</a:t>
            </a:r>
          </a:p>
          <a:p>
            <a:r>
              <a:rPr lang="fr-FR" sz="900" dirty="0"/>
              <a:t>Colette Leveugle-Farida Hamid - Assistantes Formation 03 20 99 46 73 ou Christine Tixier Directrice </a:t>
            </a:r>
          </a:p>
          <a:p>
            <a:r>
              <a:rPr lang="fr-FR" sz="900" dirty="0"/>
              <a:t> </a:t>
            </a:r>
            <a:r>
              <a:rPr lang="fr-FR" sz="900" dirty="0">
                <a:hlinkClick r:id="rId4"/>
              </a:rPr>
              <a:t>inscription@afcic.org</a:t>
            </a:r>
            <a:r>
              <a:rPr lang="fr-FR" sz="900" dirty="0"/>
              <a:t> AFCIC 40 Rue Eugène Jacquet 59708 </a:t>
            </a:r>
            <a:r>
              <a:rPr lang="fr-FR" sz="900" dirty="0" err="1"/>
              <a:t>Marcq</a:t>
            </a:r>
            <a:r>
              <a:rPr lang="fr-FR" sz="900" dirty="0"/>
              <a:t> en </a:t>
            </a:r>
            <a:r>
              <a:rPr lang="fr-FR" sz="900" dirty="0" err="1"/>
              <a:t>Baroeul</a:t>
            </a:r>
            <a:r>
              <a:rPr lang="fr-FR" sz="900" dirty="0"/>
              <a:t> Cedex</a:t>
            </a:r>
          </a:p>
          <a:p>
            <a:r>
              <a:rPr lang="fr-FR" sz="900" i="1" dirty="0"/>
              <a:t>Déclaration d’activité enregistrée sous le n° 31 59 000 3759 auprès du préfet de région Hauts de France </a:t>
            </a:r>
          </a:p>
          <a:p>
            <a:r>
              <a:rPr lang="fr-FR" sz="900" i="1" dirty="0"/>
              <a:t>SIRET 303 321 384 00016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19916C84F0BD4681E52EF7EA7C904A" ma:contentTypeVersion="11" ma:contentTypeDescription="Crée un document." ma:contentTypeScope="" ma:versionID="938612760466cc20873b2b74baf98234">
  <xsd:schema xmlns:xsd="http://www.w3.org/2001/XMLSchema" xmlns:xs="http://www.w3.org/2001/XMLSchema" xmlns:p="http://schemas.microsoft.com/office/2006/metadata/properties" xmlns:ns2="72880f28-02e7-4b68-ab9e-f600b2cbf34b" xmlns:ns3="5699b2a5-700d-41c6-9fe0-ace1cfe8448d" targetNamespace="http://schemas.microsoft.com/office/2006/metadata/properties" ma:root="true" ma:fieldsID="2dd861de9878964edb947c85404bc437" ns2:_="" ns3:_="">
    <xsd:import namespace="72880f28-02e7-4b68-ab9e-f600b2cbf34b"/>
    <xsd:import namespace="5699b2a5-700d-41c6-9fe0-ace1cfe844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880f28-02e7-4b68-ab9e-f600b2cbf3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00000000-0000-0000-0000-000000000000" ma:termSetId="00000000-0000-0000-0000-00000000000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99b2a5-700d-41c6-9fe0-ace1cfe8448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09aca7b-50f8-4fe9-ab4e-180471c018b7}" ma:internalName="TaxCatchAll" ma:showField="CatchAllData" ma:web="5699b2a5-700d-41c6-9fe0-ace1cfe844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880f28-02e7-4b68-ab9e-f600b2cbf34b">
      <Terms xmlns="http://schemas.microsoft.com/office/infopath/2007/PartnerControls"/>
    </lcf76f155ced4ddcb4097134ff3c332f>
    <TaxCatchAll xmlns="5699b2a5-700d-41c6-9fe0-ace1cfe8448d" xsi:nil="true"/>
  </documentManagement>
</p:properties>
</file>

<file path=customXml/itemProps1.xml><?xml version="1.0" encoding="utf-8"?>
<ds:datastoreItem xmlns:ds="http://schemas.openxmlformats.org/officeDocument/2006/customXml" ds:itemID="{E297D9E5-6FB0-49FC-BE6C-049BCAEFD3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73E049-A75D-4CDC-A62C-977E6DF00634}"/>
</file>

<file path=customXml/itemProps3.xml><?xml version="1.0" encoding="utf-8"?>
<ds:datastoreItem xmlns:ds="http://schemas.openxmlformats.org/officeDocument/2006/customXml" ds:itemID="{1F4F5771-15B1-4765-A5A5-0022CDC4F402}">
  <ds:schemaRefs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0c13b7fe-8146-40f6-a609-f6c4be61a3d1"/>
    <ds:schemaRef ds:uri="http://schemas.microsoft.com/office/infopath/2007/PartnerControls"/>
    <ds:schemaRef ds:uri="6c32a3f4-b4cb-4a89-ba95-76777c0a25a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369</Words>
  <Application>Microsoft Office PowerPoint</Application>
  <PresentationFormat>Affichage à l'écran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Sylvie Yafi</dc:creator>
  <cp:lastModifiedBy>Sylvie Yafi</cp:lastModifiedBy>
  <cp:revision>51</cp:revision>
  <cp:lastPrinted>2016-11-28T11:31:10Z</cp:lastPrinted>
  <dcterms:created xsi:type="dcterms:W3CDTF">2016-11-24T14:52:48Z</dcterms:created>
  <dcterms:modified xsi:type="dcterms:W3CDTF">2023-02-23T15:35:56Z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0x010100EB19916C84F0BD4681E52EF7EA7C904A</vt:lpwstr>
  </property>
  <property fmtid="{D5CDD505-2E9C-101B-9397-08002B2CF9AE}" pid="3" name="MediaServiceImageTags">
    <vt:lpwstr/>
  </property>
</Properties>
</file>